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97"/>
  </p:sldMasterIdLst>
  <p:notesMasterIdLst>
    <p:notesMasterId r:id="rId241"/>
  </p:notesMasterIdLst>
  <p:handoutMasterIdLst>
    <p:handoutMasterId r:id="rId242"/>
  </p:handoutMasterIdLst>
  <p:sldIdLst>
    <p:sldId id="1040" r:id="rId198"/>
    <p:sldId id="1008" r:id="rId199"/>
    <p:sldId id="1014" r:id="rId200"/>
    <p:sldId id="1046" r:id="rId201"/>
    <p:sldId id="1047" r:id="rId202"/>
    <p:sldId id="1097" r:id="rId203"/>
    <p:sldId id="1048" r:id="rId204"/>
    <p:sldId id="887" r:id="rId205"/>
    <p:sldId id="1049" r:id="rId206"/>
    <p:sldId id="1050" r:id="rId207"/>
    <p:sldId id="1052" r:id="rId208"/>
    <p:sldId id="1108" r:id="rId209"/>
    <p:sldId id="1109" r:id="rId210"/>
    <p:sldId id="1110" r:id="rId211"/>
    <p:sldId id="1111" r:id="rId212"/>
    <p:sldId id="1112" r:id="rId213"/>
    <p:sldId id="1113" r:id="rId214"/>
    <p:sldId id="1114" r:id="rId215"/>
    <p:sldId id="1115" r:id="rId216"/>
    <p:sldId id="889" r:id="rId217"/>
    <p:sldId id="1116" r:id="rId218"/>
    <p:sldId id="1117" r:id="rId219"/>
    <p:sldId id="1118" r:id="rId220"/>
    <p:sldId id="1119" r:id="rId221"/>
    <p:sldId id="1121" r:id="rId222"/>
    <p:sldId id="1120" r:id="rId223"/>
    <p:sldId id="891" r:id="rId224"/>
    <p:sldId id="1105" r:id="rId225"/>
    <p:sldId id="1106" r:id="rId226"/>
    <p:sldId id="1107" r:id="rId227"/>
    <p:sldId id="1127" r:id="rId228"/>
    <p:sldId id="1122" r:id="rId229"/>
    <p:sldId id="1123" r:id="rId230"/>
    <p:sldId id="1124" r:id="rId231"/>
    <p:sldId id="1133" r:id="rId232"/>
    <p:sldId id="1125" r:id="rId233"/>
    <p:sldId id="1128" r:id="rId234"/>
    <p:sldId id="1129" r:id="rId235"/>
    <p:sldId id="1130" r:id="rId236"/>
    <p:sldId id="1131" r:id="rId237"/>
    <p:sldId id="1132" r:id="rId238"/>
    <p:sldId id="1076" r:id="rId239"/>
    <p:sldId id="892" r:id="rId2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0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slide" Target="slides/slide8.xml"/><Relationship Id="rId226" Type="http://schemas.openxmlformats.org/officeDocument/2006/relationships/slide" Target="slides/slide29.xml"/><Relationship Id="rId247" Type="http://schemas.microsoft.com/office/2015/10/relationships/revisionInfo" Target="revisionInfo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slide" Target="slides/slide19.xml"/><Relationship Id="rId237" Type="http://schemas.openxmlformats.org/officeDocument/2006/relationships/slide" Target="slides/slide40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slide" Target="slides/slide9.xml"/><Relationship Id="rId227" Type="http://schemas.openxmlformats.org/officeDocument/2006/relationships/slide" Target="slides/slide30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slide" Target="slides/slide15.xml"/><Relationship Id="rId233" Type="http://schemas.openxmlformats.org/officeDocument/2006/relationships/slide" Target="slides/slide36.xml"/><Relationship Id="rId238" Type="http://schemas.openxmlformats.org/officeDocument/2006/relationships/slide" Target="slides/slide41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slide" Target="slides/slide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slide" Target="slides/slide5.xml"/><Relationship Id="rId207" Type="http://schemas.openxmlformats.org/officeDocument/2006/relationships/slide" Target="slides/slide10.xml"/><Relationship Id="rId223" Type="http://schemas.openxmlformats.org/officeDocument/2006/relationships/slide" Target="slides/slide26.xml"/><Relationship Id="rId228" Type="http://schemas.openxmlformats.org/officeDocument/2006/relationships/slide" Target="slides/slide31.xml"/><Relationship Id="rId244" Type="http://schemas.openxmlformats.org/officeDocument/2006/relationships/viewProps" Target="viewProp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slide" Target="slides/slide16.xml"/><Relationship Id="rId218" Type="http://schemas.openxmlformats.org/officeDocument/2006/relationships/slide" Target="slides/slide21.xml"/><Relationship Id="rId234" Type="http://schemas.openxmlformats.org/officeDocument/2006/relationships/slide" Target="slides/slide37.xml"/><Relationship Id="rId239" Type="http://schemas.openxmlformats.org/officeDocument/2006/relationships/slide" Target="slides/slide4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slide" Target="slides/slide2.xml"/><Relationship Id="rId203" Type="http://schemas.openxmlformats.org/officeDocument/2006/relationships/slide" Target="slides/slide6.xml"/><Relationship Id="rId208" Type="http://schemas.openxmlformats.org/officeDocument/2006/relationships/slide" Target="slides/slide11.xml"/><Relationship Id="rId229" Type="http://schemas.openxmlformats.org/officeDocument/2006/relationships/slide" Target="slides/slide32.xml"/><Relationship Id="rId19" Type="http://schemas.openxmlformats.org/officeDocument/2006/relationships/customXml" Target="../customXml/item19.xml"/><Relationship Id="rId224" Type="http://schemas.openxmlformats.org/officeDocument/2006/relationships/slide" Target="slides/slide27.xml"/><Relationship Id="rId240" Type="http://schemas.openxmlformats.org/officeDocument/2006/relationships/slide" Target="slides/slide43.xml"/><Relationship Id="rId245" Type="http://schemas.openxmlformats.org/officeDocument/2006/relationships/theme" Target="theme/theme1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slide" Target="slides/slide22.xml"/><Relationship Id="rId3" Type="http://schemas.openxmlformats.org/officeDocument/2006/relationships/customXml" Target="../customXml/item3.xml"/><Relationship Id="rId214" Type="http://schemas.openxmlformats.org/officeDocument/2006/relationships/slide" Target="slides/slide17.xml"/><Relationship Id="rId230" Type="http://schemas.openxmlformats.org/officeDocument/2006/relationships/slide" Target="slides/slide33.xml"/><Relationship Id="rId235" Type="http://schemas.openxmlformats.org/officeDocument/2006/relationships/slide" Target="slides/slide38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slide" Target="slides/slide12.xml"/><Relationship Id="rId190" Type="http://schemas.openxmlformats.org/officeDocument/2006/relationships/customXml" Target="../customXml/item190.xml"/><Relationship Id="rId204" Type="http://schemas.openxmlformats.org/officeDocument/2006/relationships/slide" Target="slides/slide7.xml"/><Relationship Id="rId220" Type="http://schemas.openxmlformats.org/officeDocument/2006/relationships/slide" Target="slides/slide23.xml"/><Relationship Id="rId225" Type="http://schemas.openxmlformats.org/officeDocument/2006/relationships/slide" Target="slides/slide28.xml"/><Relationship Id="rId241" Type="http://schemas.openxmlformats.org/officeDocument/2006/relationships/notesMaster" Target="notesMasters/notesMaster1.xml"/><Relationship Id="rId246" Type="http://schemas.openxmlformats.org/officeDocument/2006/relationships/tableStyles" Target="tableStyle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slide" Target="slides/slide13.xml"/><Relationship Id="rId215" Type="http://schemas.openxmlformats.org/officeDocument/2006/relationships/slide" Target="slides/slide18.xml"/><Relationship Id="rId236" Type="http://schemas.openxmlformats.org/officeDocument/2006/relationships/slide" Target="slides/slide39.xml"/><Relationship Id="rId26" Type="http://schemas.openxmlformats.org/officeDocument/2006/relationships/customXml" Target="../customXml/item26.xml"/><Relationship Id="rId231" Type="http://schemas.openxmlformats.org/officeDocument/2006/relationships/slide" Target="slides/slide34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slide" Target="slides/slide3.xml"/><Relationship Id="rId16" Type="http://schemas.openxmlformats.org/officeDocument/2006/relationships/customXml" Target="../customXml/item16.xml"/><Relationship Id="rId221" Type="http://schemas.openxmlformats.org/officeDocument/2006/relationships/slide" Target="slides/slide24.xml"/><Relationship Id="rId242" Type="http://schemas.openxmlformats.org/officeDocument/2006/relationships/handoutMaster" Target="handoutMasters/handoutMaster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slide" Target="slides/slide14.xml"/><Relationship Id="rId232" Type="http://schemas.openxmlformats.org/officeDocument/2006/relationships/slide" Target="slides/slide35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slideMaster" Target="slideMasters/slideMaster1.xml"/><Relationship Id="rId201" Type="http://schemas.openxmlformats.org/officeDocument/2006/relationships/slide" Target="slides/slide4.xml"/><Relationship Id="rId222" Type="http://schemas.openxmlformats.org/officeDocument/2006/relationships/slide" Target="slides/slide25.xml"/><Relationship Id="rId2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A62082C-7A14-435A-AB29-2B3464ED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fld id="{7384DC24-36B0-43B7-8B61-74B1C4F83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1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823E9-30EF-48AE-A878-409B5E5E63C3}" type="slidenum">
              <a:rPr lang="en-US" altLang="en-US" smtClean="0">
                <a:cs typeface="Arial" charset="0"/>
              </a:rPr>
              <a:pPr eaLnBrk="1" hangingPunct="1"/>
              <a:t>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A5AAA-3EA6-41BE-8E86-766378ABC9C6}" type="slidenum">
              <a:rPr lang="en-US" sz="1200">
                <a:cs typeface="Arial" charset="0"/>
              </a:rPr>
              <a:pPr eaLnBrk="1" hangingPunct="1"/>
              <a:t>11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0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A9DC3-D116-449A-9061-EA3EA590328E}" type="slidenum">
              <a:rPr lang="en-US" altLang="en-US" smtClean="0">
                <a:cs typeface="Arial" charset="0"/>
              </a:rPr>
              <a:pPr eaLnBrk="1" hangingPunct="1"/>
              <a:t>20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8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31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4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37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2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E334-588B-4864-AB33-0BCA648A6AAA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E74F-B6EB-4837-B993-95FDD1AED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2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4127-08F8-4CDF-A4A8-E2CFD76B71F1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A165-E9F3-49F8-B8C0-A85070F39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DDCE-F29C-4C47-8E49-BECB5276CFCE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B295-6F6E-4F52-B438-92887245B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6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F14D-D1DF-4EA4-A5F0-23D1E633B612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609A-1CC6-4253-81FB-9358E54FA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4B3D-92A9-468E-88D5-421887761418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3E56-83EF-43FF-B23F-3AA3FB631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0D11-473C-46A9-BD9E-98C99BCB9639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879D-ED0B-426A-A56A-14D172E31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8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17A2-5A66-4745-A70A-CD7C026D354A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B456-EF63-4081-898C-9BC2109DC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2737-FB79-4661-B504-FF9E3BBF3DE7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835C-AAB2-4AF8-8990-C814A7CDE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087D-E873-420D-AAA1-683E5948C561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9426-24A4-4073-80F9-A7C356B4F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B84D-0282-408C-8E20-DE278010ED94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59D4-C491-488E-8D8E-E9B9268CC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359-837D-4CB6-ACBC-197AA1B858D6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41CB-FEA7-450B-A2B6-5A19E732F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27A3-B62F-45C5-B06B-D2818AC40DFF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8E9D-2F48-445B-A543-C87413D43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DC267C-0207-4AFF-8144-4BF6BFB88464}" type="datetime1">
              <a:rPr lang="en-US"/>
              <a:pPr>
                <a:defRPr/>
              </a:pPr>
              <a:t>11/14/2017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086D9C-F57F-4257-A5AC-EDC1855E6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8" r:id="rId2"/>
    <p:sldLayoutId id="214748374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9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1390" y="633286"/>
            <a:ext cx="8709062" cy="1749057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Community Survey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5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</a:t>
            </a:r>
            <a:r>
              <a:rPr lang="en-US" altLang="en-US" sz="54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Fruita</a:t>
            </a:r>
            <a:r>
              <a:rPr lang="en-US" altLang="en-US" sz="5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Colorado</a:t>
            </a:r>
            <a:endParaRPr lang="en-US" altLang="en-US" sz="5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66585"/>
            <a:ext cx="8737600" cy="3232615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Presented by</a:t>
            </a:r>
          </a:p>
          <a:p>
            <a:pPr marL="0" indent="0" algn="r" eaLnBrk="1" hangingPunct="1">
              <a:buFontTx/>
              <a:buNone/>
            </a:pPr>
            <a:endParaRPr lang="en-US" altLang="en-US" sz="3600" i="1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 October 2017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34" y="3136884"/>
            <a:ext cx="4877353" cy="24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847171"/>
            <a:ext cx="3908418" cy="10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5" y="111241"/>
            <a:ext cx="8589576" cy="64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652452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Less 15% Were Dissatisfied with All City Services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752600"/>
            <a:ext cx="876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The City Is Moving in the Right Direction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4000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11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01515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0C94F2-0682-4342-A6B1-BEB6B8FB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1282"/>
            <a:ext cx="8343899" cy="6293081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12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1405021" y="14799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0BD4EA88-6866-4804-A7A8-E99B4D3E33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7446" y="19942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6">
            <a:extLst>
              <a:ext uri="{FF2B5EF4-FFF2-40B4-BE49-F238E27FC236}">
                <a16:creationId xmlns:a16="http://schemas.microsoft.com/office/drawing/2014/main" xmlns="" id="{53A27226-DC20-43B4-98A0-211CEAF1A78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95591" y="247883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6">
            <a:extLst>
              <a:ext uri="{FF2B5EF4-FFF2-40B4-BE49-F238E27FC236}">
                <a16:creationId xmlns:a16="http://schemas.microsoft.com/office/drawing/2014/main" xmlns="" id="{A86A54EF-6BA8-4C8D-9921-CA4F9A07EB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38391" y="299254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xmlns="" id="{0899FAA3-7938-4A4E-B0A7-9AC8BC6A0B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8791" y="352594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6">
            <a:extLst>
              <a:ext uri="{FF2B5EF4-FFF2-40B4-BE49-F238E27FC236}">
                <a16:creationId xmlns:a16="http://schemas.microsoft.com/office/drawing/2014/main" xmlns="" id="{634EB414-5527-4E0F-8969-13B87D6DB77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6607" y="506899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01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4D9CB1-0857-475A-846E-405D5AC1F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105887"/>
            <a:ext cx="8410575" cy="6364120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13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1319296" y="12989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8F554E92-CEC2-45BF-84A0-D0ACD4B6702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86016" y="17085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6">
            <a:extLst>
              <a:ext uri="{FF2B5EF4-FFF2-40B4-BE49-F238E27FC236}">
                <a16:creationId xmlns:a16="http://schemas.microsoft.com/office/drawing/2014/main" xmlns="" id="{A328A430-3818-45E1-8C39-CF15897D83B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9549" y="21371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6">
            <a:extLst>
              <a:ext uri="{FF2B5EF4-FFF2-40B4-BE49-F238E27FC236}">
                <a16:creationId xmlns:a16="http://schemas.microsoft.com/office/drawing/2014/main" xmlns="" id="{E16D2DAE-6AC5-44AB-914C-193C046212D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81174" y="25752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xmlns="" id="{8E17F0FD-8803-498D-B407-EF21AEB4F7D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95521" y="34039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6">
            <a:extLst>
              <a:ext uri="{FF2B5EF4-FFF2-40B4-BE49-F238E27FC236}">
                <a16:creationId xmlns:a16="http://schemas.microsoft.com/office/drawing/2014/main" xmlns="" id="{A12D87D2-B6E9-419F-8D0A-17F884C060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7649" y="38325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6">
            <a:extLst>
              <a:ext uri="{FF2B5EF4-FFF2-40B4-BE49-F238E27FC236}">
                <a16:creationId xmlns:a16="http://schemas.microsoft.com/office/drawing/2014/main" xmlns="" id="{C44F3BB7-36BF-4088-9CC5-4AC24BC9AF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1690" y="46707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334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61B237-D5D1-46F0-A951-07A1AF65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31" y="184320"/>
            <a:ext cx="8244417" cy="6244362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14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375706" y="24419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1">
            <a:extLst>
              <a:ext uri="{FF2B5EF4-FFF2-40B4-BE49-F238E27FC236}">
                <a16:creationId xmlns:a16="http://schemas.microsoft.com/office/drawing/2014/main" xmlns="" id="{976F401C-CA6E-489A-AB06-021FB2E6D722}"/>
              </a:ext>
            </a:extLst>
          </p:cNvPr>
          <p:cNvSpPr/>
          <p:nvPr/>
        </p:nvSpPr>
        <p:spPr>
          <a:xfrm>
            <a:off x="735717" y="494893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79F68031-361A-41CC-AD0C-F052D6B8E8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64317" y="40802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73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35C97E-0B90-41DB-82BE-B936F2CA8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32" y="171450"/>
            <a:ext cx="8366266" cy="6286383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15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366796" y="40802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B5E754C1-F430-4E9A-9F32-6BB578C171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62196" y="48898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35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AC0EFC-C193-4137-9EA3-D8486241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46" y="180261"/>
            <a:ext cx="8269554" cy="6263401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16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255321" y="22038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D85E0151-B332-47DF-B3AF-B2290D22739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74496" y="29086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DDEE97E7-2216-435F-819D-AB1278DBF05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48817" y="422611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1">
            <a:extLst>
              <a:ext uri="{FF2B5EF4-FFF2-40B4-BE49-F238E27FC236}">
                <a16:creationId xmlns:a16="http://schemas.microsoft.com/office/drawing/2014/main" xmlns="" id="{C1E69080-9D4B-4EA6-B139-8573913D7171}"/>
              </a:ext>
            </a:extLst>
          </p:cNvPr>
          <p:cNvSpPr/>
          <p:nvPr/>
        </p:nvSpPr>
        <p:spPr>
          <a:xfrm>
            <a:off x="1244067" y="361543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Down Arrow 11">
            <a:extLst>
              <a:ext uri="{FF2B5EF4-FFF2-40B4-BE49-F238E27FC236}">
                <a16:creationId xmlns:a16="http://schemas.microsoft.com/office/drawing/2014/main" xmlns="" id="{87EE97A9-4ED7-4C44-BC83-35CE90CC4567}"/>
              </a:ext>
            </a:extLst>
          </p:cNvPr>
          <p:cNvSpPr/>
          <p:nvPr/>
        </p:nvSpPr>
        <p:spPr>
          <a:xfrm>
            <a:off x="575463" y="49679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8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A55EC7-6986-4C7F-B1BA-DEA0622D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01" y="171058"/>
            <a:ext cx="8234899" cy="6263656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17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1738396" y="18704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4BDE80B1-A8DE-4C7F-8BB3-E0B863699C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57542" y="28038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09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B64389-1FE5-4C40-AB39-504EC425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49" y="175750"/>
            <a:ext cx="8233167" cy="6262340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18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1862221" y="29277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ED06BE61-E2F8-40CC-8CF3-2EE9863542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04971" y="43374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BDF2512D-1B8D-459F-A15D-532B98CC6BA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09817" y="50517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719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166F9D-56CE-4307-9D19-2D3F84C05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5" y="133349"/>
            <a:ext cx="8456198" cy="6324483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19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309646" y="13465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72618043-73C6-46C9-9E1D-97F1DDD607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6321" y="17942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341CB3E8-9099-452B-A490-FB8CBC540A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43096" y="22038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6">
            <a:extLst>
              <a:ext uri="{FF2B5EF4-FFF2-40B4-BE49-F238E27FC236}">
                <a16:creationId xmlns:a16="http://schemas.microsoft.com/office/drawing/2014/main" xmlns="" id="{C3059C30-781F-4539-89C2-86150A6F89A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4871" y="264552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6">
            <a:extLst>
              <a:ext uri="{FF2B5EF4-FFF2-40B4-BE49-F238E27FC236}">
                <a16:creationId xmlns:a16="http://schemas.microsoft.com/office/drawing/2014/main" xmlns="" id="{4FD1A358-AF5A-498E-83F0-0EE8CAFD49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841" y="306699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xmlns="" id="{A8EBE641-A173-4841-B9C5-3EFD816A597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7746" y="349679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6">
            <a:extLst>
              <a:ext uri="{FF2B5EF4-FFF2-40B4-BE49-F238E27FC236}">
                <a16:creationId xmlns:a16="http://schemas.microsoft.com/office/drawing/2014/main" xmlns="" id="{01FAD88D-2909-46CE-8D61-5A913C2C45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3471" y="393494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6">
            <a:extLst>
              <a:ext uri="{FF2B5EF4-FFF2-40B4-BE49-F238E27FC236}">
                <a16:creationId xmlns:a16="http://schemas.microsoft.com/office/drawing/2014/main" xmlns="" id="{A93220FE-C877-4546-9FC7-AEEA34B916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57421" y="47773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16">
            <a:extLst>
              <a:ext uri="{FF2B5EF4-FFF2-40B4-BE49-F238E27FC236}">
                <a16:creationId xmlns:a16="http://schemas.microsoft.com/office/drawing/2014/main" xmlns="" id="{9FDD9129-B726-4A28-88B6-18CE89FCC7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38396" y="52250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91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5507" r="3838" b="9653"/>
          <a:stretch>
            <a:fillRect/>
          </a:stretch>
        </p:blipFill>
        <p:spPr bwMode="auto">
          <a:xfrm>
            <a:off x="1371600" y="1719468"/>
            <a:ext cx="6400800" cy="435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50863" y="5776332"/>
            <a:ext cx="8077200" cy="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More than 2,150,000 Persons Surveyed Since 2007 </a:t>
            </a:r>
          </a:p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for more than 900 cities in 49 States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50863" y="974028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 National Leader in Market Research 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for Local Governmental Organizations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…helping city and county governments gather and use survey data to enhance organizational performance for more than 30 years</a:t>
            </a:r>
            <a:endParaRPr lang="en-US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</a:t>
            </a:fld>
            <a:endParaRPr lang="en-US" altLang="en-US" sz="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4843" y="211881"/>
            <a:ext cx="8077200" cy="5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ETC Institute</a:t>
            </a:r>
          </a:p>
        </p:txBody>
      </p:sp>
    </p:spTree>
    <p:extLst>
      <p:ext uri="{BB962C8B-B14F-4D97-AF65-F5344CB8AC3E}">
        <p14:creationId xmlns:p14="http://schemas.microsoft.com/office/powerpoint/2010/main" val="35071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4436" y="1524000"/>
            <a:ext cx="832425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#3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Satisfaction with City Services Is Much Higher in </a:t>
            </a:r>
            <a:r>
              <a:rPr lang="en-US" sz="4000" b="1" dirty="0" err="1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Fruita</a:t>
            </a: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 Than in Other Communities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20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B82641-38CE-4A4F-8E26-7BD896C4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42" y="148658"/>
            <a:ext cx="8372758" cy="6300060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21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1099445" y="165661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394720" y="234879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394311" y="306056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Down Arrow 25"/>
          <p:cNvSpPr>
            <a:spLocks noChangeArrowheads="1"/>
          </p:cNvSpPr>
          <p:nvPr/>
        </p:nvSpPr>
        <p:spPr bwMode="auto">
          <a:xfrm rot="10800000">
            <a:off x="1655964" y="443735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rot="10800000">
            <a:off x="237842" y="376323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441937" y="512964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0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058D12-D4E9-412A-9DE6-5B39C956E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12" y="152400"/>
            <a:ext cx="8316385" cy="6284010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22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723822" y="158845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853802" y="219855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1173681" y="340221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10800000">
            <a:off x="223537" y="279517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xmlns="" id="{CED65478-F82B-449E-B957-87284D994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03457" y="400136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Down Arrow 26">
            <a:extLst>
              <a:ext uri="{FF2B5EF4-FFF2-40B4-BE49-F238E27FC236}">
                <a16:creationId xmlns:a16="http://schemas.microsoft.com/office/drawing/2014/main" xmlns="" id="{BE888243-21DE-49E4-B35A-F3BC8E6A8E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03482" y="459191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Down Arrow 26">
            <a:extLst>
              <a:ext uri="{FF2B5EF4-FFF2-40B4-BE49-F238E27FC236}">
                <a16:creationId xmlns:a16="http://schemas.microsoft.com/office/drawing/2014/main" xmlns="" id="{222A95A6-A091-40F1-9AEA-67E5DBCB14B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22" y="51940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743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941CA4-0AA0-4FF6-9491-831E58EF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69" y="177325"/>
            <a:ext cx="8351655" cy="6284181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23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720452" y="289738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0">
            <a:extLst>
              <a:ext uri="{FF2B5EF4-FFF2-40B4-BE49-F238E27FC236}">
                <a16:creationId xmlns:a16="http://schemas.microsoft.com/office/drawing/2014/main" xmlns="" id="{9871A579-FD0D-408C-A268-F2E13EA1B4F5}"/>
              </a:ext>
            </a:extLst>
          </p:cNvPr>
          <p:cNvSpPr/>
          <p:nvPr/>
        </p:nvSpPr>
        <p:spPr>
          <a:xfrm>
            <a:off x="980998" y="498320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8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0E418E-50D0-41E2-B09A-AEFED636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46" y="160726"/>
            <a:ext cx="8365679" cy="6294734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24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00848" y="6573876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235396" y="18646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359221" y="392318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10800000">
            <a:off x="266417" y="290947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0">
            <a:extLst>
              <a:ext uri="{FF2B5EF4-FFF2-40B4-BE49-F238E27FC236}">
                <a16:creationId xmlns:a16="http://schemas.microsoft.com/office/drawing/2014/main" xmlns="" id="{012910A9-4DA2-4560-B8CF-2CE0AF4E520B}"/>
              </a:ext>
            </a:extLst>
          </p:cNvPr>
          <p:cNvSpPr/>
          <p:nvPr/>
        </p:nvSpPr>
        <p:spPr>
          <a:xfrm>
            <a:off x="1152448" y="5009594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0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B50599-1525-4C7B-8F5A-C97CC154A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42" y="164215"/>
            <a:ext cx="8379171" cy="6304886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25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897456" y="17503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283817" y="341386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10800000">
            <a:off x="640280" y="255751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xmlns="" id="{CED65478-F82B-449E-B957-87284D994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2206" y="425797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0">
            <a:extLst>
              <a:ext uri="{FF2B5EF4-FFF2-40B4-BE49-F238E27FC236}">
                <a16:creationId xmlns:a16="http://schemas.microsoft.com/office/drawing/2014/main" xmlns="" id="{C0E13291-4EE9-4576-9BDF-647654B9AEC6}"/>
              </a:ext>
            </a:extLst>
          </p:cNvPr>
          <p:cNvSpPr/>
          <p:nvPr/>
        </p:nvSpPr>
        <p:spPr>
          <a:xfrm>
            <a:off x="398117" y="5150840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04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0CCE0F-98F5-4AEA-A254-CE2F016C2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8" y="148340"/>
            <a:ext cx="8430021" cy="6316645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26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380717" y="15217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625202" y="192232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992705" y="321141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10800000">
            <a:off x="1202256" y="235702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xmlns="" id="{CED65478-F82B-449E-B957-87284D994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5530" y="362988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26">
            <a:extLst>
              <a:ext uri="{FF2B5EF4-FFF2-40B4-BE49-F238E27FC236}">
                <a16:creationId xmlns:a16="http://schemas.microsoft.com/office/drawing/2014/main" xmlns="" id="{14C188C8-4140-4EF9-944C-D167E4B9AD5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2028" y="406803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26">
            <a:extLst>
              <a:ext uri="{FF2B5EF4-FFF2-40B4-BE49-F238E27FC236}">
                <a16:creationId xmlns:a16="http://schemas.microsoft.com/office/drawing/2014/main" xmlns="" id="{58932974-BCBC-47EA-AEA7-0B4DC8A0DDA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58180" y="535391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26">
            <a:extLst>
              <a:ext uri="{FF2B5EF4-FFF2-40B4-BE49-F238E27FC236}">
                <a16:creationId xmlns:a16="http://schemas.microsoft.com/office/drawing/2014/main" xmlns="" id="{BC3ED687-22F1-4D4C-BC7E-A2B45F514D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8689" y="449666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849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5779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 Priorities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27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76F04B-58C3-467B-BD19-60A88404A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" y="803391"/>
            <a:ext cx="8894098" cy="5445009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28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Top Priorities:</a:t>
            </a:r>
            <a:r>
              <a:rPr lang="en-US" sz="1900" b="1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463117" y="64611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732801" y="2837979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730585" y="3101798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Left Arrow 8">
            <a:extLst>
              <a:ext uri="{FF2B5EF4-FFF2-40B4-BE49-F238E27FC236}">
                <a16:creationId xmlns:a16="http://schemas.microsoft.com/office/drawing/2014/main" xmlns="" id="{55B3EA53-9B69-4BDF-8256-829D3A7075BD}"/>
              </a:ext>
            </a:extLst>
          </p:cNvPr>
          <p:cNvSpPr/>
          <p:nvPr/>
        </p:nvSpPr>
        <p:spPr>
          <a:xfrm>
            <a:off x="8740110" y="3349448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63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B93CF1-8D6F-48F7-AA27-0C93C05B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7" y="1026909"/>
            <a:ext cx="8859838" cy="5179866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29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Public Works Priorities:</a:t>
            </a:r>
            <a:r>
              <a:rPr lang="en-US" sz="1900" b="1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994767" y="64611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722620" y="3078673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Left Arrow 13">
            <a:extLst>
              <a:ext uri="{FF2B5EF4-FFF2-40B4-BE49-F238E27FC236}">
                <a16:creationId xmlns:a16="http://schemas.microsoft.com/office/drawing/2014/main" xmlns="" id="{B3ABE3BF-C64A-4EB8-AD21-68B47AA86BF1}"/>
              </a:ext>
            </a:extLst>
          </p:cNvPr>
          <p:cNvSpPr/>
          <p:nvPr/>
        </p:nvSpPr>
        <p:spPr>
          <a:xfrm>
            <a:off x="8732145" y="3335848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Left Arrow 13">
            <a:extLst>
              <a:ext uri="{FF2B5EF4-FFF2-40B4-BE49-F238E27FC236}">
                <a16:creationId xmlns:a16="http://schemas.microsoft.com/office/drawing/2014/main" xmlns="" id="{2B185DE1-806F-4FAB-91F5-D1264AF83FE4}"/>
              </a:ext>
            </a:extLst>
          </p:cNvPr>
          <p:cNvSpPr/>
          <p:nvPr/>
        </p:nvSpPr>
        <p:spPr>
          <a:xfrm>
            <a:off x="8732145" y="3974023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Left Arrow 13">
            <a:extLst>
              <a:ext uri="{FF2B5EF4-FFF2-40B4-BE49-F238E27FC236}">
                <a16:creationId xmlns:a16="http://schemas.microsoft.com/office/drawing/2014/main" xmlns="" id="{A017420C-3D3F-4D8D-8BBD-96994D825634}"/>
              </a:ext>
            </a:extLst>
          </p:cNvPr>
          <p:cNvSpPr/>
          <p:nvPr/>
        </p:nvSpPr>
        <p:spPr>
          <a:xfrm>
            <a:off x="8741670" y="4240723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7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Agenda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57200" y="1852959"/>
            <a:ext cx="8129239" cy="36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Purpose and Methodology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Bottom Line Upfront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Major Findings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00" b="1" dirty="0">
                <a:latin typeface="+mn-lt"/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Summary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Questions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951387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3A642D-EE1C-46E3-A55C-6710E513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" y="2181225"/>
            <a:ext cx="8888210" cy="3726749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30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Traffic Flow and Transportation Priorities:</a:t>
            </a:r>
            <a:r>
              <a:rPr lang="en-US" sz="1900" b="1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7024594" y="64484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746922" y="4232087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1" name="Left Arrow 13">
            <a:extLst>
              <a:ext uri="{FF2B5EF4-FFF2-40B4-BE49-F238E27FC236}">
                <a16:creationId xmlns:a16="http://schemas.microsoft.com/office/drawing/2014/main" xmlns="" id="{6568571A-7930-45E0-ABED-CE2CDBC9C65E}"/>
              </a:ext>
            </a:extLst>
          </p:cNvPr>
          <p:cNvSpPr/>
          <p:nvPr/>
        </p:nvSpPr>
        <p:spPr>
          <a:xfrm>
            <a:off x="8746922" y="4498787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56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31</a:t>
            </a:fld>
            <a:endParaRPr lang="en-US" altLang="en-US" sz="8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EE49C8E-67EC-4B0C-BEE1-6B6562C00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524000"/>
            <a:ext cx="75779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#5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Health Care Services</a:t>
            </a:r>
          </a:p>
        </p:txBody>
      </p:sp>
    </p:spTree>
    <p:extLst>
      <p:ext uri="{BB962C8B-B14F-4D97-AF65-F5344CB8AC3E}">
        <p14:creationId xmlns:p14="http://schemas.microsoft.com/office/powerpoint/2010/main" val="392518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32</a:t>
            </a:fld>
            <a:endParaRPr lang="en-US" alt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4016E2-A68A-49EB-B47C-D280334C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19075"/>
            <a:ext cx="8321734" cy="63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19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CC65BF32-4E21-4673-A31C-5ED95C3F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30" y="6275871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87% Feel That Colorado Canyons Hospital &amp; Medical Center Is a Resource/Benefit to the Community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5536D6-BEC7-47FA-9ABE-05B0F930B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03" y="175948"/>
            <a:ext cx="8191072" cy="60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96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F9594238-4911-4517-9E38-09A981DC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30" y="6269147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66% Feel Family Health West/Colorado Canyons Hospital &amp; Medical Center Is Important to Their </a:t>
            </a:r>
            <a:r>
              <a:rPr lang="en-US" altLang="en-US" sz="1600" b="1" u="sng" dirty="0">
                <a:solidFill>
                  <a:schemeClr val="bg1"/>
                </a:solidFill>
                <a:latin typeface="+mn-lt"/>
              </a:rPr>
              <a:t>Household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; Only 10% Feel It’s Not Important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8DE343-71E0-4584-9C2C-684AD6DA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23" y="159566"/>
            <a:ext cx="8057727" cy="608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7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EBE6F2-2938-48E6-B15F-B3465738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8" y="151490"/>
            <a:ext cx="8106232" cy="6125214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F9594238-4911-4517-9E38-09A981DC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30" y="6269147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85% Feel Family Health West/Colorado Canyons Hospital &amp; Medical Center Is Important to the </a:t>
            </a:r>
            <a:r>
              <a:rPr lang="en-US" altLang="en-US" sz="1600" b="1" u="sng" dirty="0">
                <a:solidFill>
                  <a:schemeClr val="bg1"/>
                </a:solidFill>
                <a:latin typeface="+mn-lt"/>
              </a:rPr>
              <a:t>Community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; Only 3% Feel It’s Not Important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03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852CC7-4219-4634-ADC4-BBFE08ABF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47" y="141648"/>
            <a:ext cx="8013945" cy="6098807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70662D49-86EF-4022-B11C-FC57672B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9066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Over 75% Rated the Accessibility and Availability of Health Care in </a:t>
            </a:r>
            <a:r>
              <a:rPr lang="en-US" altLang="en-US" sz="1600" b="1" dirty="0" err="1">
                <a:solidFill>
                  <a:schemeClr val="bg1"/>
                </a:solidFill>
                <a:latin typeface="+mn-lt"/>
              </a:rPr>
              <a:t>Fruita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 as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“Excellent” or “Good”; Less Than 10% Rated Them as “Below Average” or “Poor”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1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5779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Other Findings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37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91637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38</a:t>
            </a:fld>
            <a:endParaRPr lang="en-US" altLang="en-US" sz="800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8333182" y="6456166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38</a:t>
            </a:fld>
            <a:endParaRPr lang="en-US" alt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22A43A-38C1-4D10-A72B-F05D583F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57" y="169300"/>
            <a:ext cx="8588718" cy="65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37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39</a:t>
            </a:fld>
            <a:endParaRPr lang="en-US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BD6295-EF40-45F6-85F6-29C483180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1" y="161306"/>
            <a:ext cx="8648700" cy="65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7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</a:t>
            </a:fld>
            <a:endParaRPr lang="en-US" altLang="en-US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407988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4898" y="1147854"/>
            <a:ext cx="8056589" cy="52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u="sng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objectively assess citizen satisfaction with the delivery of City services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compare the City’s performance with residents in other communities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measure trends from previous surveys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help determine  priorities for the community</a:t>
            </a:r>
          </a:p>
          <a:p>
            <a:pPr marL="0" indent="0" eaLnBrk="1" hangingPunct="1">
              <a:buClr>
                <a:schemeClr val="accent3"/>
              </a:buClr>
            </a:pPr>
            <a:endParaRPr lang="en-US" altLang="en-US" sz="2800" b="1" dirty="0"/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lvl="1" eaLnBrk="1" hangingPunct="1">
              <a:buClr>
                <a:schemeClr val="accent3"/>
              </a:buClr>
              <a:buFontTx/>
              <a:buChar char="–"/>
            </a:pP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615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40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40</a:t>
            </a:fld>
            <a:endParaRPr lang="en-US" alt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0DDD9F-0C8D-4C03-8353-B5C3238C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7" y="225955"/>
            <a:ext cx="8613508" cy="64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97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41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41</a:t>
            </a:fld>
            <a:endParaRPr lang="en-US" altLang="en-US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EEDAB2-9D8C-486E-B607-38E6A7A7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9" y="189787"/>
            <a:ext cx="8565086" cy="64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20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42</a:t>
            </a:fld>
            <a:endParaRPr lang="en-US" altLang="en-US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22273"/>
            <a:ext cx="7772400" cy="10259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5D6F7F9-C351-4D32-A9C6-83EBECAFF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560" y="961931"/>
            <a:ext cx="8816185" cy="576214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Residents Have a Very Positive Perception of the City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95% rated the overall quality of life in </a:t>
            </a:r>
            <a:r>
              <a:rPr lang="en-US" dirty="0" err="1"/>
              <a:t>Fruita</a:t>
            </a:r>
            <a:r>
              <a:rPr lang="en-US" dirty="0"/>
              <a:t> as “excellent” or “good”</a:t>
            </a:r>
          </a:p>
          <a:p>
            <a:pPr marL="274637" lvl="2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en-US" sz="200" dirty="0"/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84% rated the overall quality services provided by the City of </a:t>
            </a:r>
            <a:r>
              <a:rPr lang="en-US" dirty="0" err="1"/>
              <a:t>Fruita</a:t>
            </a:r>
            <a:r>
              <a:rPr lang="en-US" dirty="0"/>
              <a:t> as “excellent” or “good”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The City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ratings have increased in 46 of 59 areas since 2013, and increased in 37 of 45 areas since 2009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Satisfaction with City Services Is </a:t>
            </a:r>
            <a:r>
              <a:rPr lang="en-US" sz="2400" b="1" u="sng" dirty="0"/>
              <a:t>Much Higher</a:t>
            </a:r>
            <a:r>
              <a:rPr lang="en-US" sz="2400" b="1" dirty="0"/>
              <a:t> in </a:t>
            </a:r>
            <a:r>
              <a:rPr lang="en-US" sz="2400" b="1" dirty="0" err="1"/>
              <a:t>Fruita</a:t>
            </a:r>
            <a:r>
              <a:rPr lang="en-US" sz="2400" b="1" dirty="0"/>
              <a:t> Than Other Communities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b="1" u="sng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err="1"/>
              <a:t>Fruita</a:t>
            </a:r>
            <a:r>
              <a:rPr lang="en-US" sz="2100" dirty="0"/>
              <a:t> rated above the U.S. Average in 31 of 36 areas, and above the average for small U.S. cities in 32 of 36 areas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with the Overall Quality of City Services rated 35% above the U.S. Average, and 37% above the average for small U.S. cities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Top Overall Priorities: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Quality of City streets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Effectiveness of City communication with the public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Flow of traffic and congestion management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0922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dirty="0">
                <a:latin typeface="+mn-lt"/>
              </a:rPr>
              <a:t>Questions?</a:t>
            </a:r>
          </a:p>
          <a:p>
            <a:pPr algn="ctr" eaLnBrk="1" hangingPunct="1"/>
            <a:endParaRPr lang="en-US" altLang="en-US" sz="6600" dirty="0">
              <a:solidFill>
                <a:srgbClr val="333399"/>
              </a:solidFill>
            </a:endParaRPr>
          </a:p>
          <a:p>
            <a:pPr algn="ctr" eaLnBrk="1" hangingPunct="1"/>
            <a:r>
              <a:rPr lang="en-US" altLang="en-US" sz="4000" dirty="0">
                <a:latin typeface="+mn-lt"/>
              </a:rPr>
              <a:t>THANK YOU!!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43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5</a:t>
            </a:fld>
            <a:endParaRPr lang="en-US" altLang="en-US" sz="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-18617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Methodology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84" y="857149"/>
            <a:ext cx="8562110" cy="593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Survey Description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seven-page survey; </a:t>
            </a:r>
            <a:r>
              <a:rPr lang="en-US" altLang="en-US" sz="2200" dirty="0">
                <a:latin typeface="Constantia" panose="02030602050306030303" pitchFamily="18" charset="0"/>
              </a:rPr>
              <a:t>asked many of the same questions from previous surveys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3</a:t>
            </a:r>
            <a:r>
              <a:rPr lang="en-US" altLang="en-US" sz="2200" baseline="30000" dirty="0">
                <a:latin typeface="+mn-lt"/>
              </a:rPr>
              <a:t>rd</a:t>
            </a:r>
            <a:r>
              <a:rPr lang="en-US" altLang="en-US" sz="2200" dirty="0">
                <a:latin typeface="+mn-lt"/>
              </a:rPr>
              <a:t> community survey administered for the City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3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Method of Administration 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by mail, online and phone to a random sample of City residents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each survey took approximately 15-20 minutes to complete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3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Constantia" panose="02030602050306030303" pitchFamily="18" charset="0"/>
              </a:rPr>
              <a:t>Sample size:</a:t>
            </a:r>
            <a:endParaRPr lang="en-US" altLang="en-US" sz="2800" b="1" dirty="0">
              <a:latin typeface="Constantia" panose="02030602050306030303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goal number of surveys: 400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goal far exceeded: 872 completed surveys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demographics of survey respondents accurately reflects the actual population of the City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accent3"/>
              </a:buClr>
            </a:pPr>
            <a:endParaRPr lang="en-US" altLang="en-US" sz="3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Confidence level:  </a:t>
            </a:r>
            <a:r>
              <a:rPr lang="en-US" altLang="en-US" sz="2400" dirty="0">
                <a:latin typeface="+mn-lt"/>
              </a:rPr>
              <a:t>95% 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Margin of error:  </a:t>
            </a:r>
            <a:r>
              <a:rPr lang="en-US" altLang="en-US" sz="2400" dirty="0">
                <a:latin typeface="+mn-lt"/>
              </a:rPr>
              <a:t>+/- 3.3% overall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76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_PNG\Location of Survey Respondents.png">
            <a:extLst>
              <a:ext uri="{FF2B5EF4-FFF2-40B4-BE49-F238E27FC236}">
                <a16:creationId xmlns:a16="http://schemas.microsoft.com/office/drawing/2014/main" xmlns="" id="{912ECE99-9C0B-4FFB-BE23-4F7FF825E1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472" r="5556" b="2472"/>
          <a:stretch>
            <a:fillRect/>
          </a:stretch>
        </p:blipFill>
        <p:spPr bwMode="auto">
          <a:xfrm>
            <a:off x="230457" y="861162"/>
            <a:ext cx="8668216" cy="57850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48" y="6293899"/>
            <a:ext cx="91386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latin typeface="+mn-lt"/>
              </a:rPr>
              <a:t>City of </a:t>
            </a:r>
            <a:r>
              <a:rPr lang="en-US" altLang="en-US" sz="2000" b="1" dirty="0" err="1">
                <a:latin typeface="+mn-lt"/>
              </a:rPr>
              <a:t>Fruita</a:t>
            </a:r>
            <a:r>
              <a:rPr lang="en-US" altLang="en-US" sz="2000" b="1" dirty="0">
                <a:latin typeface="+mn-lt"/>
              </a:rPr>
              <a:t> 2017 Community Survey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48" y="46030"/>
            <a:ext cx="9140825" cy="69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63500" rIns="63500" bIns="63500"/>
          <a:lstStyle/>
          <a:p>
            <a:pPr algn="ctr"/>
            <a:r>
              <a:rPr lang="en-US" alt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Location of Survey Respondents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6" y="5984486"/>
            <a:ext cx="60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6</a:t>
            </a:fld>
            <a:endParaRPr lang="en-US" altLang="en-US" sz="8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11747" y="4176156"/>
            <a:ext cx="2342604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Good representation throughout the City</a:t>
            </a:r>
          </a:p>
        </p:txBody>
      </p:sp>
    </p:spTree>
    <p:extLst>
      <p:ext uri="{BB962C8B-B14F-4D97-AF65-F5344CB8AC3E}">
        <p14:creationId xmlns:p14="http://schemas.microsoft.com/office/powerpoint/2010/main" val="129009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7</a:t>
            </a:fld>
            <a:endParaRPr lang="en-US" altLang="en-US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22273"/>
            <a:ext cx="7772400" cy="10259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Bottom Line Up Front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161560" y="961931"/>
            <a:ext cx="8816185" cy="576214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Residents Have a Very Positive Perception of the City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95% rated the overall quality of life in </a:t>
            </a:r>
            <a:r>
              <a:rPr lang="en-US" dirty="0" err="1"/>
              <a:t>Fruita</a:t>
            </a:r>
            <a:r>
              <a:rPr lang="en-US" dirty="0"/>
              <a:t> as “excellent” or “good”</a:t>
            </a:r>
          </a:p>
          <a:p>
            <a:pPr marL="274637" lvl="2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en-US" sz="200" dirty="0"/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84% rated the overall quality services provided by the City of </a:t>
            </a:r>
            <a:r>
              <a:rPr lang="en-US" dirty="0" err="1"/>
              <a:t>Fruita</a:t>
            </a:r>
            <a:r>
              <a:rPr lang="en-US" dirty="0"/>
              <a:t> as “excellent” or “good”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The City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ratings have increased in 46 of 59 areas since 2013, and increased in 37 of 45 areas since 2009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Satisfaction with City Services Is </a:t>
            </a:r>
            <a:r>
              <a:rPr lang="en-US" sz="2400" b="1" u="sng" dirty="0"/>
              <a:t>Much Higher</a:t>
            </a:r>
            <a:r>
              <a:rPr lang="en-US" sz="2400" b="1" dirty="0"/>
              <a:t> in </a:t>
            </a:r>
            <a:r>
              <a:rPr lang="en-US" sz="2400" b="1" dirty="0" err="1"/>
              <a:t>Fruita</a:t>
            </a:r>
            <a:r>
              <a:rPr lang="en-US" sz="2400" b="1" dirty="0"/>
              <a:t> Than Other Communities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b="1" u="sng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err="1"/>
              <a:t>Fruita</a:t>
            </a:r>
            <a:r>
              <a:rPr lang="en-US" sz="2100" dirty="0"/>
              <a:t> rated above the U.S. Average in 31 of 36 areas, and above the average for small U.S. cities in 32 of 36 areas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with the Overall Quality of City Services rated 35% above the U.S. Average, and 37% above the average for small U.S. cities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Top Overall Priorities: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Quality of City streets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Effectiveness of City communication with the public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Flow of traffic and congestion management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4710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Residents Have a Very Positive Perception of the City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8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7" y="118375"/>
            <a:ext cx="8173844" cy="614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277856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84% of Residents Rated the Overall Quality of City Services as “Excellent” or “Good”; Only 4% Gave a Rating of “Below Average” or “Poor”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A251157-D3A7-415C-8E7D-8FCDC96D9D8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3FF17EE-932E-409F-A5B9-F691BFAE63D3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164F01CF-7076-48C8-A0AF-CB002C3051F5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46280B11-EDE0-4322-A53C-182342D78EA4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8D73FB15-952B-4343-AD78-A4E2491041C1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DA250C4D-8351-44AC-AAC2-448DF941E105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EAF345AA-0037-43A8-8CF6-D765E8698CE6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25437D5B-4CEB-4E9D-AAA2-965692D0C9B5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C191F0BA-42CE-499B-BB39-4BAA365F99B5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25ED4841-B6DD-4A74-A4AD-85915C24C6A1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1FA179A9-1A10-4070-BC78-54C260BB645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AE4E9E80-E3FC-43FD-887B-151CD37692E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4402F19-A38A-4413-8892-DAE7BC2A1097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BF22B93E-9A02-4DE9-9AF2-7D592A819FD2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B2320582-1D59-499F-A4FB-212C664CAF80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F08D9E17-D634-4BF5-96D0-33851D38A279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871E3D87-3F75-4BD2-BF71-0A68FAF93494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7C1482A-81AC-49DF-9913-0844C4602706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FA43B978-C3FC-41C4-A002-A19B2F491CFA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DD118151-BB5B-43DA-8EF6-5092C6EEBABA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D23CE115-A0F9-492E-A2E4-C5D959776B79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E855AEAC-8D83-4ED2-A322-BEEE122A4709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DC653097-5CF7-4D89-BDC6-B185A1D0F7C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DF26685-8872-4900-9ABB-1E0F01248246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3D6B1E1D-93F7-4ECF-9609-E4A33CE7ED65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ECFD9464-9B3E-45FC-AB2C-718383C5F3A0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44E9B7D7-9C0A-4948-9B4F-31F8121EB750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A63C3212-286B-4D31-93A1-C95B2DDAAD73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954A2E2E-14CB-469A-B4E7-54DD1F815FA1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982378CC-3D21-4EC9-8892-83EA4C120671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E9F787B-FE80-4DED-A7D8-F9A1A24B2058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4859EC07-2E4D-4144-99A8-03FA4D424FC6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301622CC-F820-4F01-9215-18525B4C87A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202981D5-71C0-46FE-9714-E2A93F2E335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1408E24-B7B3-4532-8CCB-6E99FBD5094B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72C853D2-6554-4EAA-AB43-B2536B5B187C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7E78479B-0010-462C-881A-6713FA93BEB8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071D45B2-2D53-4C98-B287-029720424D4C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F6100BAD-24AC-4E12-8196-514E4BB37130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E6A1C2BA-0CF0-4FC9-B5F2-E054E4FECD61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40859772-FFD7-43A1-8A96-F7A095E20275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F50657CB-D3E2-407A-B9CE-4B18541FEA3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4CF72A63-4A94-4903-B39C-AF1CAACB4187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092D7427-7DC3-4018-803D-96E65E8A67A4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46424A5A-B3C4-43A1-A3CF-97C6893490C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8D6D938-0F0A-47D2-9CDA-E64F339304F8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F50B923D-FF9C-4027-9712-7084F8FBB19E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79A40876-ED65-4B2A-B2C4-8F5D66761461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210D1609-F6A0-4C5B-9A19-FE3B1D3F6576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717DD914-B899-4BEA-9512-4D8E592F8379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78E47284-64D6-494C-AD5F-9A1C8B4BB7EE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CC92DCC4-7A2A-495A-B661-362511E4DE82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0DBE97E3-8C59-490C-94FE-B42AFDC0BBC3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059447C8-59EC-4064-A3EE-03E9E3716F7B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4BE25178-8359-4931-9C87-51D132F6B65E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28D4E717-B4CE-4AB6-8FBD-46B20E1035C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271D7F2-74B0-4311-9390-681BD1E20AA7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8FF0BCA8-6649-4D32-A2E3-09A9A38F7587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CD7F37C9-6120-457F-9110-1CCF91896681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D818BCBA-5913-4926-9CF9-D43C9D2D36B4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32D99F89-F322-46A7-BCB8-399AAB9CC502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376C8D74-99D2-482A-B18E-2E87F37C8FE1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1BD883D3-BCCD-44CE-B82D-00B8025C942D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D4470571-B306-47C4-A4CD-0C6F8B7D2FD0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4B8BFD70-C9D8-4884-842D-C0BBC07CFDF3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5D80A639-FCB8-4178-9732-63E42954CE30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1B49D8D9-0888-4E1D-9D03-498A3907A68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5DEE38F-03DB-467F-9C49-96AFA3DBCD75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A8CA1B9B-9DB5-4B40-90BE-36548E478CBC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5E9A6C01-B819-43B2-A684-B96A78BB81F3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520978BF-25CE-4151-AE2B-0E18BF823E09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24DB7159-2E90-45CA-B95E-3B4FB0C18159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8A78F1C5-5FA7-4091-A5E9-8E703703ABDA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F40AC5B2-D71C-43F8-A04B-DF7BC6994BAC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3ED12F51-121F-4A31-AD37-6E0B515902DE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08534D88-05DB-427C-AAAF-02F12B0CC76E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7F2C3E11-AFF5-463F-9053-7D8CB575FC74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C8B8B746-3D36-4585-BA4D-E2FA10F239D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ADBE190-D629-4D18-BF7F-9E3AAF0DC97F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E1BE570F-C691-47D9-8179-D1C0CFB774DA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D6C43E0C-AA61-4429-944E-8A17A2D7C85B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03D51B07-49F2-4EF8-879F-DC89D2B14082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5648F466-1EAE-4395-9EBA-194B65B5FC93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3EA0A9A6-99BD-48BF-98FA-35F221D5B8B8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1F09C48C-C225-4CA8-9712-00C161F9F077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FCADB62D-C635-4B70-BD5B-FE59098E890A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B7F93868-8596-4E9F-94EB-B093EB578F6D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F300E98D-DDD1-4EAC-B3EE-20BFEB3D2CC7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5F24A9D0-0F31-4443-B54D-2580E869101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7FED67F-F3E4-4A7F-9FDC-454318EC0701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6497C401-D773-4EB9-B98B-6036B906B944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734CAE43-6E2E-4E1D-987A-8AAC1031EB5F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6111A1A1-DC2A-4B1D-AC48-9E7982104DA2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D5C876E2-91A3-4798-A2C5-2601166026F9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FBFE5B0A-A2C7-4BF0-81C5-216FF3D6DF73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A1A4990F-FFB8-413B-A207-EBF5EDCE464B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03BFBE70-5956-4811-8442-09F71768B5C2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1F860B3B-91C4-4653-8692-E19E1634A279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75D9E100-B06A-46FD-B0AF-457E16A40A6B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6B6489B6-8070-40CC-BA0D-90993DB3B14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D1BA889-A905-4C54-A350-4D09EA78CE50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464C3FC4-1D35-471F-93AC-34705149822F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0BE5CF01-D25B-4254-B67F-33F5959544DB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E03DE655-060F-407D-B513-BDFFF4D16649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878FE3D8-959C-4859-8152-8172C02E7BC6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24BA4CFB-548A-4612-B23E-AF70D6C79C23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BC14F6E3-9AE5-4689-92DB-78B2F9F7BCC1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E7581659-92D6-47A9-913B-ADFA7EEC8F6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83CC84E-B50F-4FD2-88C5-980E7801845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18C66046-E14E-4230-8256-5211FCAFB77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AFD3144-A763-4999-9665-61D8A37EB7E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0B32BD3-C2B3-4484-A7B4-3DEE1F28816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4B4F5A8-2B47-42D7-B019-732515A1FD5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F4038B3-F672-455C-A70A-50F38BDE63D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B6FAB3C-35E4-4990-ABED-A8192DA24F5C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4FE7DE4-4FBA-499D-AE4E-E56582F6714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51A5036-7984-4C01-A132-ACC17B84870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FE67C44-E4A3-42CD-8084-80425EE6C15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10BA320-6631-4DD7-BFF9-516E8F4D96F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121E9F1-ABCC-4E75-A332-66408E206AE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8F24747-BAD5-46EC-96B2-48C207ADC2A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D8DF87A-4397-4620-BB2E-88B3869C102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EED33B0-C7E0-453B-825C-48CB6E68F70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76606A5-D237-4BBA-94EE-D251A321CDFF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AC66B979-2F4A-4FB8-9D24-200BD6BD230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E779983-BFD2-4736-8037-EA4952E2F8D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790934FE-4464-466C-A135-09449C5B167C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C36F011-BE32-4FE3-939C-62747FBB86CC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64A91084-03C2-4499-9EDF-56C7374B8CE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E4B091F-93F0-4850-8DC2-C45D1BBF5BE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4C3A45E-B4B4-479E-9546-C301CFD51BF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AE40D1B7-D7E4-487F-BC32-A96C6D46F484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DA9278B8-4870-43F8-8CDF-B86A7E641C4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A89BB4F3-3946-4ACE-BFF5-1038B2F7C97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9EA9479-E73D-46EC-AC86-3BF8B318CE49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8E0223C-C93F-4F74-A3EE-A0D9CD7B6606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9634107E-3EC5-4961-8095-CB39CFFFEDD6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103590B1-9A8B-49EE-9A2F-B968C093963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5F2283B-2BBC-4EAA-96E3-CBEEF9C4329F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59C9063B-6787-4560-BF71-860F09C73A84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37D2229-5D9B-4A39-824A-C755EC61237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6ED7F0A-F535-4A1B-AFF9-B195B4845F10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682B3BB-95B3-4DD6-8087-FD26260C329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6DCF7819-43A2-45B3-B9C0-25C81AB24BA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A445A6F4-82D9-46C9-8C6C-CD90BB44CB84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2875060-8285-4443-A84B-5911DBD806F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77C8AAA-45D0-41BF-BDCF-986ACBD8A845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99BB36B-F181-45EE-8D5C-A6951779B7DF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9A139708-44AE-4789-883F-514DC1F3446E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94E26720-FE52-419F-94DF-781886005128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B3FF2A48-3C25-4C8D-A3F8-60A96D293BBD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2B7B9067-35FF-4ADD-9EF9-858F3311682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C50AC07-7E2E-4FE9-8041-F123C2B40AB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ED5888F8-9513-48A0-B622-F6EFB5E8DE2B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D2D03B3-87C8-4339-8BC3-B4D793A99C5C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B1CEDB36-F236-4DF5-87AB-8E3F0FDDC336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7C64CDB6-4F52-4295-A079-B577F98F450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1B300619-9BF4-4CFE-ADAD-C269D8C83686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4074843F-EEFE-419A-9189-80489C6C2966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E00CF279-A9A1-4F7D-A9C4-19959CD1F8E3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426BB8F-4ED2-4338-8078-0C81FFBF5F37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4A1FB0C8-CC84-4B09-BB9B-34267280865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08C71003-7191-488A-9A2E-6257A45C14B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1348FEE-8FE6-492A-9C8F-3744AD819373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D06968E4-D91B-47B7-9E2F-886E3EB5CB5E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4E23DA11-545B-4DFD-9390-CCCE946F96BD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50B68930-6941-4418-8B3D-7E1AEA19F2C6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3AEF20B3-2B0B-450B-980F-A7816B161A11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52F6FB01-BEED-479F-B4D7-D14A05473993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45BD45E1-7094-4150-9CBA-3F5A340A635B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95494D5-AB9F-44AC-B8AF-1347C0051AAE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77C65A62-AB32-478B-AF61-AEC267489F08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3E344F44-EE79-4EBA-8D16-71445B016E07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84122F05-0409-4CF4-A61F-DA49B376D75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AB80E8B-AC9F-4AC4-B8DD-8D168C9C2DBC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670AF31B-C160-4559-88F4-FA77D48D6A26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CCB70BD2-8197-426E-944C-78EE99B679DD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12211001-5C8C-4098-B172-836CD10A5BA9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005F9551-8BCB-4A4E-9DD6-26534ECE3B1B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83AE6587-4393-4D45-B2CF-9F6E8E1409A3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ED93619-1158-4320-8249-A5169A5054B5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3868156C-A274-4DE0-8772-0B17CB700362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E08BBCE3-9148-4E7C-9CF5-291DE2D5F7B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1A58C43-F620-4933-9C94-3A377386D534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CC2ECCA2-3A17-482D-809A-17EC2C5CBA6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75F6F7D-752C-49AE-9621-8663590576F0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DEB31244-2B24-474F-8EB5-5ACB932B757B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67417B51-FC5D-45BC-9E0A-734ECA5233F2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CB4C4B4D-40E7-493F-9E1A-6FEF1DB2C0CE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5CE726DA-8FA8-4D73-A4E6-AE4A68013173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06CE6589-7349-4DFC-AC89-20437182E2A4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29E4E874-8C57-4DF1-A7CD-F3735CD9102C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4EE64F0B-83BF-488E-A628-9A8F1C24DE0E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11C3C616-9DF7-47CB-AA69-B64DB36EEFB1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0433F6C3-86B8-428E-90E6-441F4F1DA096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82A8DE1D-366E-447F-B047-B871C5D6C91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11435</TotalTime>
  <Words>918</Words>
  <Application>Microsoft Office PowerPoint</Application>
  <PresentationFormat>On-screen Show (4:3)</PresentationFormat>
  <Paragraphs>209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Constantia</vt:lpstr>
      <vt:lpstr>Wingdings</vt:lpstr>
      <vt:lpstr>Wingdings 2</vt:lpstr>
      <vt:lpstr>Flow</vt:lpstr>
      <vt:lpstr>2017 Community Survey City of Fruita, Colorado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King County  Community Survey Findings</dc:title>
  <dc:creator>User</dc:creator>
  <cp:lastModifiedBy>Mike Bennett</cp:lastModifiedBy>
  <cp:revision>988</cp:revision>
  <cp:lastPrinted>2015-10-28T20:16:10Z</cp:lastPrinted>
  <dcterms:created xsi:type="dcterms:W3CDTF">2010-05-26T14:18:10Z</dcterms:created>
  <dcterms:modified xsi:type="dcterms:W3CDTF">2017-11-17T16:01:29Z</dcterms:modified>
</cp:coreProperties>
</file>